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aphael Costa Gouvei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6-11T21:37:01.287">
    <p:pos x="3193" y="1853"/>
    <p:text>Revisar Comunicação da Taxa de Aprovação de Projeto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4c466198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4c466198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4c46619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4c46619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6bdd91cb6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6bdd91cb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4c466198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4c466198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4c466198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4c466198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4c466198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4c466198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4c466198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4c466198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c466198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c466198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3cdd960d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3cdd960d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cf0a09e1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cf0a09e1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4c46619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04c46619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4c466198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4c466198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4c466198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4c466198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4c466198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4c466198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69dee94bc_2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69dee94bc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6d2ea563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46d2ea563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6d2ea563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6d2ea563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6d2ea563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6d2ea563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6d2ea56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6d2ea56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6bdd91cb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6bdd91cb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6bdd91cb6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6bdd91cb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4c466198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4c466198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6bdd91cb6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6bdd91cb6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6bdd91cb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6bdd91cb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6bdd91cb6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46bdd91cb6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6d2ea563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6d2ea56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6d2ea563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46d2ea563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6d2ea563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6d2ea563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4c4661983_7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4c4661983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4c466198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4c466198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6d2ea563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6d2ea563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62ee8ed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62ee8ed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4c466198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4c466198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3cdd960d5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43cdd960d5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4c466198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4c466198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c466198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4c466198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4c46619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4c46619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4c466198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4c466198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4c466198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4c466198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" name="Google Shape;11;p2" title="Avatar 3.png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727525" y="1158000"/>
            <a:ext cx="4103325" cy="41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 title="Frame 1.png"/>
          <p:cNvPicPr preferRelativeResize="0"/>
          <p:nvPr/>
        </p:nvPicPr>
        <p:blipFill rotWithShape="1">
          <a:blip r:embed="rId3">
            <a:alphaModFix/>
          </a:blip>
          <a:srcRect b="37182" l="25105" r="25110" t="36654"/>
          <a:stretch/>
        </p:blipFill>
        <p:spPr>
          <a:xfrm>
            <a:off x="7264350" y="4378600"/>
            <a:ext cx="1457650" cy="43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Faz Energy - Slide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 title="Faz Energy - Slide 1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 title="Avatar 1.png"/>
          <p:cNvPicPr preferRelativeResize="0"/>
          <p:nvPr/>
        </p:nvPicPr>
        <p:blipFill rotWithShape="1">
          <a:blip r:embed="rId4">
            <a:alphaModFix/>
          </a:blip>
          <a:srcRect b="22240" l="22240" r="22240" t="22240"/>
          <a:stretch/>
        </p:blipFill>
        <p:spPr>
          <a:xfrm>
            <a:off x="718050" y="1377725"/>
            <a:ext cx="584499" cy="58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/>
        </p:nvSpPr>
        <p:spPr>
          <a:xfrm>
            <a:off x="374388" y="2839538"/>
            <a:ext cx="266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C790C"/>
                </a:solidFill>
              </a:rPr>
              <a:t>MISSÃO</a:t>
            </a:r>
            <a:endParaRPr b="1" sz="1500">
              <a:solidFill>
                <a:srgbClr val="FC79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Promover economia e sustentabilidade acess</a:t>
            </a:r>
            <a:r>
              <a:rPr lang="pt-BR" sz="1500">
                <a:solidFill>
                  <a:schemeClr val="dk2"/>
                </a:solidFill>
              </a:rPr>
              <a:t>íveis para o brasileiro.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3163238" y="2839538"/>
            <a:ext cx="2759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CE02"/>
                </a:solidFill>
              </a:rPr>
              <a:t>VISÃO</a:t>
            </a:r>
            <a:endParaRPr b="1" sz="1500">
              <a:solidFill>
                <a:srgbClr val="FFCE0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Atuar de forma inovadora e tecnológica na transição energética no Brasil.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6010513" y="2839538"/>
            <a:ext cx="2759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6ADA39"/>
                </a:solidFill>
              </a:rPr>
              <a:t>VALORES</a:t>
            </a:r>
            <a:endParaRPr b="1" sz="1500">
              <a:solidFill>
                <a:srgbClr val="6ADA3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Gerar sustentabilidade no Brasil, trazendo dignidade e respeito às famílias.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32" name="Google Shape;132;p23" title="1.Energ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350" y="1252113"/>
            <a:ext cx="1559300" cy="15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 title="eco energy-eco friendly-sustainability-energy-green energ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075" y="1195762"/>
            <a:ext cx="1672003" cy="167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 title="Eco Plu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675" y="1313687"/>
            <a:ext cx="1436150" cy="1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 title="Faz Energy - Slide Quem Som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88" y="234450"/>
            <a:ext cx="8310427" cy="46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 title="Faz Energy - Slide 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5736175" y="639125"/>
            <a:ext cx="222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 jornada de mil milhas começa com o primeiro passo.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5455225" y="463775"/>
            <a:ext cx="27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</a:rPr>
              <a:t>“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6629650" y="1215275"/>
            <a:ext cx="12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</a:rPr>
              <a:t>PROVÉRBIO CHINÊS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385750" y="3504625"/>
            <a:ext cx="4719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</a:rPr>
              <a:t>Inversor Híbrido preparado para armazenamento de energia com equipamentos tecnológicos e eficiência comprovada em </a:t>
            </a:r>
            <a:r>
              <a:rPr b="1" lang="pt-BR" sz="2500">
                <a:solidFill>
                  <a:srgbClr val="6ADA39"/>
                </a:solidFill>
              </a:rPr>
              <a:t>98%</a:t>
            </a:r>
            <a:r>
              <a:rPr b="1" lang="pt-BR" sz="1500">
                <a:solidFill>
                  <a:schemeClr val="lt1"/>
                </a:solidFill>
              </a:rPr>
              <a:t>.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 title="Faz Energy - Slide 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 title="Avatar 1.png"/>
          <p:cNvPicPr preferRelativeResize="0"/>
          <p:nvPr/>
        </p:nvPicPr>
        <p:blipFill rotWithShape="1">
          <a:blip r:embed="rId4">
            <a:alphaModFix/>
          </a:blip>
          <a:srcRect b="22240" l="22240" r="22240" t="22240"/>
          <a:stretch/>
        </p:blipFill>
        <p:spPr>
          <a:xfrm>
            <a:off x="718050" y="1394425"/>
            <a:ext cx="584499" cy="58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1103138" y="1343325"/>
            <a:ext cx="4193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2A9E1"/>
                </a:solidFill>
              </a:rPr>
              <a:t>Atuamos como um EaaS</a:t>
            </a:r>
            <a:endParaRPr b="1" sz="24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02BA9"/>
                </a:solidFill>
              </a:rPr>
              <a:t>(Energia como Serviço),</a:t>
            </a:r>
            <a:endParaRPr b="1" sz="24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02BA9"/>
                </a:solidFill>
              </a:rPr>
              <a:t>entregando um modelo</a:t>
            </a:r>
            <a:endParaRPr b="1" sz="24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02BA9"/>
                </a:solidFill>
              </a:rPr>
              <a:t>inovador de geração</a:t>
            </a:r>
            <a:endParaRPr b="1" sz="24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02BA9"/>
                </a:solidFill>
              </a:rPr>
              <a:t>própria de energia.</a:t>
            </a:r>
            <a:endParaRPr b="1" sz="24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C790C"/>
                </a:solidFill>
              </a:rPr>
              <a:t>O que é?</a:t>
            </a:r>
            <a:endParaRPr b="1" sz="2400">
              <a:solidFill>
                <a:srgbClr val="FC790C"/>
              </a:solidFill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7155800" y="186650"/>
            <a:ext cx="16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02BA9"/>
                </a:solidFill>
              </a:rPr>
              <a:t>Como funciona</a:t>
            </a:r>
            <a:endParaRPr sz="1200">
              <a:solidFill>
                <a:srgbClr val="302BA9"/>
              </a:solidFill>
            </a:endParaRPr>
          </a:p>
        </p:txBody>
      </p:sp>
      <p:pic>
        <p:nvPicPr>
          <p:cNvPr id="161" name="Google Shape;161;p27" title="solar energy-solar panel-renewable energy-industry-ecologic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57638" y="1152300"/>
            <a:ext cx="2783227" cy="278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1983550" y="1376675"/>
            <a:ext cx="2446500" cy="2921100"/>
          </a:xfrm>
          <a:prstGeom prst="roundRect">
            <a:avLst>
              <a:gd fmla="val 16667" name="adj"/>
            </a:avLst>
          </a:prstGeom>
          <a:solidFill>
            <a:srgbClr val="302B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2261500" y="2299425"/>
            <a:ext cx="189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</a:rPr>
              <a:t>Entregamos uma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Usina Solar de Alta Performance, sem Investimentos</a:t>
            </a:r>
            <a:r>
              <a:rPr lang="pt-BR" sz="1200">
                <a:solidFill>
                  <a:schemeClr val="lt1"/>
                </a:solidFill>
              </a:rPr>
              <a:t> e comprometemos com a eficiência da geração de energia de cada Cliente.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4713950" y="1376675"/>
            <a:ext cx="2446500" cy="2921100"/>
          </a:xfrm>
          <a:prstGeom prst="roundRect">
            <a:avLst>
              <a:gd fmla="val 16667" name="adj"/>
            </a:avLst>
          </a:prstGeom>
          <a:solidFill>
            <a:srgbClr val="FC79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4926688" y="2299425"/>
            <a:ext cx="209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lt1"/>
                </a:solidFill>
              </a:rPr>
              <a:t>Assumimos o compromisso desde o e</a:t>
            </a:r>
            <a:r>
              <a:rPr b="1" lang="pt-BR" sz="1200">
                <a:solidFill>
                  <a:schemeClr val="lt1"/>
                </a:solidFill>
              </a:rPr>
              <a:t>nvio dos equipamentos, execução e energização da usina, além de, operação e manutenção </a:t>
            </a:r>
            <a:r>
              <a:rPr lang="pt-BR" sz="1200">
                <a:solidFill>
                  <a:schemeClr val="lt1"/>
                </a:solidFill>
              </a:rPr>
              <a:t>durante todo o período de contrato.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0" name="Google Shape;170;p28" title="28.Greenhouse Ga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674" y="411800"/>
            <a:ext cx="1605325" cy="16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title="6.Solar Energ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525" y="411812"/>
            <a:ext cx="1605325" cy="16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/>
        </p:nvSpPr>
        <p:spPr>
          <a:xfrm>
            <a:off x="5336700" y="206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ADA39"/>
                </a:solidFill>
              </a:rPr>
              <a:t>COM A FAZ ENERGY</a:t>
            </a:r>
            <a:endParaRPr>
              <a:solidFill>
                <a:srgbClr val="6ADA39"/>
              </a:solidFill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4839000" y="1372800"/>
            <a:ext cx="399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302BA9"/>
                </a:solidFill>
              </a:rPr>
              <a:t>Investimento: </a:t>
            </a:r>
            <a:r>
              <a:rPr b="1" lang="pt-BR" sz="4500">
                <a:solidFill>
                  <a:srgbClr val="FC790C"/>
                </a:solidFill>
              </a:rPr>
              <a:t>ZERO</a:t>
            </a:r>
            <a:endParaRPr b="1" sz="4500">
              <a:solidFill>
                <a:srgbClr val="302BA9"/>
              </a:solidFill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5069700" y="2942700"/>
            <a:ext cx="376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**Pagamento T.A.P (</a:t>
            </a:r>
            <a:r>
              <a:rPr lang="pt-BR" sz="1100">
                <a:solidFill>
                  <a:schemeClr val="dk2"/>
                </a:solidFill>
              </a:rPr>
              <a:t>Taxa de Aprovação de Projeto)</a:t>
            </a:r>
            <a:r>
              <a:rPr lang="pt-BR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R$1.200</a:t>
            </a:r>
            <a:r>
              <a:rPr lang="pt-BR">
                <a:solidFill>
                  <a:schemeClr val="dk2"/>
                </a:solidFill>
              </a:rPr>
              <a:t> (Se n</a:t>
            </a:r>
            <a:r>
              <a:rPr lang="pt-BR">
                <a:solidFill>
                  <a:schemeClr val="dk2"/>
                </a:solidFill>
              </a:rPr>
              <a:t>ão aplicável, reembolsável).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Em até 10x no Cart</a:t>
            </a:r>
            <a:r>
              <a:rPr lang="pt-BR">
                <a:solidFill>
                  <a:schemeClr val="dk2"/>
                </a:solidFill>
              </a:rPr>
              <a:t>ão de Crédito.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C790C"/>
                </a:solidFill>
              </a:rPr>
              <a:t>Vale 300 pts na Rede.</a:t>
            </a:r>
            <a:endParaRPr b="1">
              <a:solidFill>
                <a:srgbClr val="FC790C"/>
              </a:solidFill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782050" y="1574350"/>
            <a:ext cx="3191700" cy="3360600"/>
          </a:xfrm>
          <a:prstGeom prst="roundRect">
            <a:avLst>
              <a:gd fmla="val 16667" name="adj"/>
            </a:avLst>
          </a:prstGeom>
          <a:solidFill>
            <a:srgbClr val="302B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/>
        </p:nvSpPr>
        <p:spPr>
          <a:xfrm>
            <a:off x="1060600" y="2023300"/>
            <a:ext cx="2634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CE02"/>
                </a:solidFill>
              </a:rPr>
              <a:t>Cenário Atual Brasileiro</a:t>
            </a:r>
            <a:br>
              <a:rPr lang="pt-BR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</a:rPr>
              <a:t>Aumento taxa de juros</a:t>
            </a:r>
            <a:r>
              <a:rPr lang="pt-BR" sz="1600">
                <a:solidFill>
                  <a:schemeClr val="lt1"/>
                </a:solidFill>
              </a:rPr>
              <a:t> (14,25%)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C790C"/>
                </a:solidFill>
              </a:rPr>
              <a:t>Opções tradicionais:</a:t>
            </a:r>
            <a:endParaRPr b="1" sz="1600">
              <a:solidFill>
                <a:srgbClr val="FC79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</a:rPr>
              <a:t>• </a:t>
            </a:r>
            <a:r>
              <a:rPr lang="pt-BR" sz="1600">
                <a:solidFill>
                  <a:schemeClr val="lt1"/>
                </a:solidFill>
              </a:rPr>
              <a:t>Financiamento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•Aporte Financeiro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81" name="Google Shape;181;p29" title="eco day_3d.png"/>
          <p:cNvPicPr preferRelativeResize="0"/>
          <p:nvPr/>
        </p:nvPicPr>
        <p:blipFill rotWithShape="1">
          <a:blip r:embed="rId4">
            <a:alphaModFix/>
          </a:blip>
          <a:srcRect b="14924" l="0" r="0" t="14273"/>
          <a:stretch/>
        </p:blipFill>
        <p:spPr>
          <a:xfrm>
            <a:off x="1501027" y="767025"/>
            <a:ext cx="1753748" cy="1227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9"/>
          <p:cNvCxnSpPr/>
          <p:nvPr/>
        </p:nvCxnSpPr>
        <p:spPr>
          <a:xfrm>
            <a:off x="4572000" y="1372800"/>
            <a:ext cx="0" cy="2397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/>
        </p:nvSpPr>
        <p:spPr>
          <a:xfrm>
            <a:off x="877900" y="206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ADA39"/>
                </a:solidFill>
              </a:rPr>
              <a:t>SEM A FAZ ENERGY</a:t>
            </a:r>
            <a:endParaRPr>
              <a:solidFill>
                <a:srgbClr val="6ADA3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 title="Faz Energy - Slide Economi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641263" y="1372800"/>
            <a:ext cx="3425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302BA9"/>
                </a:solidFill>
              </a:rPr>
              <a:t>Quem são </a:t>
            </a:r>
            <a:r>
              <a:rPr b="1" lang="pt-BR" sz="4500">
                <a:solidFill>
                  <a:srgbClr val="6ADA39"/>
                </a:solidFill>
              </a:rPr>
              <a:t>nossos </a:t>
            </a:r>
            <a:r>
              <a:rPr b="1" lang="pt-BR" sz="4500">
                <a:solidFill>
                  <a:srgbClr val="FC790C"/>
                </a:solidFill>
              </a:rPr>
              <a:t>clientes</a:t>
            </a:r>
            <a:endParaRPr b="1" sz="4500">
              <a:solidFill>
                <a:srgbClr val="FC790C"/>
              </a:solidFill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4228120" y="2455725"/>
            <a:ext cx="189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C790C"/>
                </a:solidFill>
              </a:rPr>
              <a:t>Pessoa Física: </a:t>
            </a:r>
            <a:endParaRPr b="1" sz="1800">
              <a:solidFill>
                <a:srgbClr val="FC790C"/>
              </a:solidFill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4175771" y="2743925"/>
            <a:ext cx="200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02BA9"/>
                </a:solidFill>
              </a:rPr>
              <a:t>Contas de energia entre </a:t>
            </a:r>
            <a:r>
              <a:rPr b="1" lang="pt-BR">
                <a:solidFill>
                  <a:srgbClr val="302BA9"/>
                </a:solidFill>
              </a:rPr>
              <a:t>R$300 a R$1.500</a:t>
            </a:r>
            <a:endParaRPr b="1">
              <a:solidFill>
                <a:srgbClr val="302BA9"/>
              </a:solidFill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4718625" y="1432975"/>
            <a:ext cx="916200" cy="916200"/>
          </a:xfrm>
          <a:prstGeom prst="roundRect">
            <a:avLst>
              <a:gd fmla="val 16667" name="adj"/>
            </a:avLst>
          </a:prstGeom>
          <a:solidFill>
            <a:srgbClr val="FFCE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1" title="Mask group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275" y="1684625"/>
            <a:ext cx="412900" cy="4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/>
          <p:nvPr/>
        </p:nvSpPr>
        <p:spPr>
          <a:xfrm>
            <a:off x="6843025" y="1432975"/>
            <a:ext cx="916200" cy="916200"/>
          </a:xfrm>
          <a:prstGeom prst="roundRect">
            <a:avLst>
              <a:gd fmla="val 16667" name="adj"/>
            </a:avLst>
          </a:prstGeom>
          <a:solidFill>
            <a:srgbClr val="02A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1" title="Mask grou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213" y="1627161"/>
            <a:ext cx="527825" cy="5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6271538" y="2455725"/>
            <a:ext cx="205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C790C"/>
                </a:solidFill>
              </a:rPr>
              <a:t>Pessoa Jurídica: </a:t>
            </a:r>
            <a:endParaRPr b="1" sz="1800">
              <a:solidFill>
                <a:srgbClr val="FC790C"/>
              </a:solidFill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6300171" y="2743925"/>
            <a:ext cx="200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02BA9"/>
                </a:solidFill>
              </a:rPr>
              <a:t>Contas de energia entre </a:t>
            </a:r>
            <a:r>
              <a:rPr b="1" lang="pt-BR">
                <a:solidFill>
                  <a:srgbClr val="302BA9"/>
                </a:solidFill>
              </a:rPr>
              <a:t>R$1.500 a R$15.000</a:t>
            </a:r>
            <a:endParaRPr b="1">
              <a:solidFill>
                <a:srgbClr val="302BA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Faz Energy - Slide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667700" y="1547775"/>
            <a:ext cx="1420500" cy="2662500"/>
          </a:xfrm>
          <a:prstGeom prst="roundRect">
            <a:avLst>
              <a:gd fmla="val 16667" name="adj"/>
            </a:avLst>
          </a:prstGeom>
          <a:solidFill>
            <a:srgbClr val="302B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‘</a:t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2264725" y="1547775"/>
            <a:ext cx="1420500" cy="2662500"/>
          </a:xfrm>
          <a:prstGeom prst="roundRect">
            <a:avLst>
              <a:gd fmla="val 16667" name="adj"/>
            </a:avLst>
          </a:prstGeom>
          <a:solidFill>
            <a:srgbClr val="02A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3861750" y="1547775"/>
            <a:ext cx="1420500" cy="2662500"/>
          </a:xfrm>
          <a:prstGeom prst="roundRect">
            <a:avLst>
              <a:gd fmla="val 16667" name="adj"/>
            </a:avLst>
          </a:prstGeom>
          <a:solidFill>
            <a:srgbClr val="6ADA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5458775" y="1547775"/>
            <a:ext cx="1420500" cy="2662500"/>
          </a:xfrm>
          <a:prstGeom prst="roundRect">
            <a:avLst>
              <a:gd fmla="val 16667" name="adj"/>
            </a:avLst>
          </a:prstGeom>
          <a:solidFill>
            <a:srgbClr val="FFCE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7055800" y="1547775"/>
            <a:ext cx="1420500" cy="2662500"/>
          </a:xfrm>
          <a:prstGeom prst="roundRect">
            <a:avLst>
              <a:gd fmla="val 16667" name="adj"/>
            </a:avLst>
          </a:prstGeom>
          <a:solidFill>
            <a:srgbClr val="FC79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2" title="Mask grou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50" y="1720113"/>
            <a:ext cx="348525" cy="3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 title="Mask group-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163" y="1765002"/>
            <a:ext cx="259010" cy="2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 title="Mask group-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5588" y="1744324"/>
            <a:ext cx="300225" cy="3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 title="Mask group-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2675" y="1785665"/>
            <a:ext cx="217775" cy="21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 title="Mask group-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4975" y="1744324"/>
            <a:ext cx="300225" cy="3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752150" y="2161350"/>
            <a:ext cx="1251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</a:rPr>
              <a:t>A Faz Energy, instala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</a:rPr>
              <a:t>a usina onde o cliente estiver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lt1"/>
                </a:solidFill>
              </a:rPr>
              <a:t>sem custo e sem investimento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</a:rPr>
              <a:t>e com a expertise que garante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</a:rPr>
              <a:t>um serviço.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2349175" y="2161350"/>
            <a:ext cx="116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</a:rPr>
              <a:t>O cliente gera sua própria energia.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</a:rPr>
              <a:t>A maior fatia do seu consumo virá de fonte renovável (solar).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3946200" y="2161350"/>
            <a:ext cx="1251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</a:rPr>
              <a:t>O cliente recebe desconto todo mês</a:t>
            </a:r>
            <a:r>
              <a:rPr lang="pt-BR" sz="1000">
                <a:solidFill>
                  <a:schemeClr val="lt1"/>
                </a:solidFill>
              </a:rPr>
              <a:t>, sempre calculado pela bandeira verde, </a:t>
            </a:r>
            <a:r>
              <a:rPr b="1" lang="pt-BR" sz="1000">
                <a:solidFill>
                  <a:schemeClr val="lt1"/>
                </a:solidFill>
              </a:rPr>
              <a:t>gerando economias adicionais.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5543225" y="2161350"/>
            <a:ext cx="1251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</a:rPr>
              <a:t>A Faz Energy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</a:rPr>
              <a:t>f</a:t>
            </a:r>
            <a:r>
              <a:rPr b="1" lang="pt-BR" sz="1000">
                <a:solidFill>
                  <a:schemeClr val="lt1"/>
                </a:solidFill>
              </a:rPr>
              <a:t>ica responsável pela operação e manutenção da usina</a:t>
            </a:r>
            <a:r>
              <a:rPr lang="pt-BR" sz="1000">
                <a:solidFill>
                  <a:schemeClr val="lt1"/>
                </a:solidFill>
              </a:rPr>
              <a:t> durante todo o período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</a:rPr>
              <a:t>do contrato.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7140250" y="2161350"/>
            <a:ext cx="1251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</a:rPr>
              <a:t>O cliente vira o dono da usina!</a:t>
            </a:r>
            <a:r>
              <a:rPr lang="pt-BR" sz="1000">
                <a:solidFill>
                  <a:schemeClr val="lt1"/>
                </a:solidFill>
              </a:rPr>
              <a:t> Ao final do contrato com a Faz Energy, você gera a sua energia sem nenhum custo adicionais.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761100" y="700125"/>
            <a:ext cx="762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302BA9"/>
                </a:solidFill>
              </a:rPr>
              <a:t>Benefícios para o cliente do </a:t>
            </a:r>
            <a:r>
              <a:rPr b="1" lang="pt-BR" sz="3000">
                <a:solidFill>
                  <a:srgbClr val="FC790C"/>
                </a:solidFill>
              </a:rPr>
              <a:t>início </a:t>
            </a:r>
            <a:r>
              <a:rPr b="1" lang="pt-BR" sz="3000">
                <a:solidFill>
                  <a:srgbClr val="302BA9"/>
                </a:solidFill>
              </a:rPr>
              <a:t>ao </a:t>
            </a:r>
            <a:r>
              <a:rPr b="1" lang="pt-BR" sz="3000">
                <a:solidFill>
                  <a:srgbClr val="FC790C"/>
                </a:solidFill>
              </a:rPr>
              <a:t>fim</a:t>
            </a:r>
            <a:endParaRPr b="1" sz="3000">
              <a:solidFill>
                <a:srgbClr val="FC790C"/>
              </a:solidFill>
            </a:endParaRPr>
          </a:p>
        </p:txBody>
      </p:sp>
      <p:pic>
        <p:nvPicPr>
          <p:cNvPr id="222" name="Google Shape;222;p32" title="Vector 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2900" y="1840970"/>
            <a:ext cx="154375" cy="1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 title="Vector 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9400" y="1840970"/>
            <a:ext cx="154375" cy="1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 title="Vector 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8700" y="1840970"/>
            <a:ext cx="154375" cy="1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 title="Vector 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2500" y="1840970"/>
            <a:ext cx="154375" cy="1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 title="Vector 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6300" y="1840970"/>
            <a:ext cx="154375" cy="1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3" title="Faz Energy - Slide 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title="Avatar 1.png"/>
          <p:cNvPicPr preferRelativeResize="0"/>
          <p:nvPr/>
        </p:nvPicPr>
        <p:blipFill rotWithShape="1">
          <a:blip r:embed="rId4">
            <a:alphaModFix/>
          </a:blip>
          <a:srcRect b="22240" l="22240" r="22240" t="22240"/>
          <a:stretch/>
        </p:blipFill>
        <p:spPr>
          <a:xfrm>
            <a:off x="718050" y="1394425"/>
            <a:ext cx="584499" cy="58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/>
        </p:nvSpPr>
        <p:spPr>
          <a:xfrm>
            <a:off x="7260350" y="186650"/>
            <a:ext cx="15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02BA9"/>
                </a:solidFill>
              </a:rPr>
              <a:t>Formas de Ganho</a:t>
            </a:r>
            <a:endParaRPr sz="1200">
              <a:solidFill>
                <a:srgbClr val="302BA9"/>
              </a:solidFill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737500" y="1132650"/>
            <a:ext cx="59433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302BA9"/>
                </a:solidFill>
              </a:rPr>
              <a:t>1</a:t>
            </a:r>
            <a:r>
              <a:rPr b="1" lang="pt-BR" sz="2500">
                <a:solidFill>
                  <a:srgbClr val="302BA9"/>
                </a:solidFill>
              </a:rPr>
              <a:t>. Bônus de Licença</a:t>
            </a:r>
            <a:endParaRPr b="1" sz="25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FC790C"/>
                </a:solidFill>
              </a:rPr>
              <a:t>2. Bônus de Equipe</a:t>
            </a:r>
            <a:endParaRPr b="1" sz="2500">
              <a:solidFill>
                <a:srgbClr val="FC79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ADA39"/>
                </a:solidFill>
              </a:rPr>
              <a:t>3</a:t>
            </a:r>
            <a:r>
              <a:rPr b="1" lang="pt-BR" sz="2500">
                <a:solidFill>
                  <a:srgbClr val="6ADA39"/>
                </a:solidFill>
              </a:rPr>
              <a:t>. Venda</a:t>
            </a:r>
            <a:r>
              <a:rPr b="1" lang="pt-BR" sz="2500">
                <a:solidFill>
                  <a:srgbClr val="6ADA39"/>
                </a:solidFill>
              </a:rPr>
              <a:t> direta Faz Energy</a:t>
            </a:r>
            <a:endParaRPr b="1" sz="2500">
              <a:solidFill>
                <a:srgbClr val="6ADA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02A9E1"/>
                </a:solidFill>
              </a:rPr>
              <a:t>4. Bônus de Venda da Equipe</a:t>
            </a:r>
            <a:endParaRPr b="1" sz="2500">
              <a:solidFill>
                <a:srgbClr val="02A9E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302BA9"/>
                </a:solidFill>
              </a:rPr>
              <a:t>5</a:t>
            </a:r>
            <a:r>
              <a:rPr b="1" lang="pt-BR" sz="2500">
                <a:solidFill>
                  <a:srgbClr val="302BA9"/>
                </a:solidFill>
              </a:rPr>
              <a:t>. Bônus de Recorrência</a:t>
            </a:r>
            <a:endParaRPr b="1" sz="25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C790C"/>
                </a:solidFill>
              </a:rPr>
              <a:t>6. </a:t>
            </a:r>
            <a:r>
              <a:rPr b="1" lang="pt-BR" sz="2500">
                <a:solidFill>
                  <a:srgbClr val="FC790C"/>
                </a:solidFill>
              </a:rPr>
              <a:t>Plano de Carreira</a:t>
            </a:r>
            <a:endParaRPr b="1" sz="2500">
              <a:solidFill>
                <a:srgbClr val="FC79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ADA39"/>
                </a:solidFill>
              </a:rPr>
              <a:t>7. </a:t>
            </a:r>
            <a:r>
              <a:rPr b="1" lang="pt-BR" sz="2500">
                <a:solidFill>
                  <a:srgbClr val="6ADA39"/>
                </a:solidFill>
              </a:rPr>
              <a:t>Participação dos Resultados</a:t>
            </a:r>
            <a:endParaRPr b="1" sz="2500">
              <a:solidFill>
                <a:srgbClr val="6ADA39"/>
              </a:solidFill>
            </a:endParaRPr>
          </a:p>
        </p:txBody>
      </p:sp>
      <p:pic>
        <p:nvPicPr>
          <p:cNvPr id="239" name="Google Shape;239;p34" title="Green Electric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625" y="807600"/>
            <a:ext cx="3528300" cy="35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5" title="Faz Energy - Slide 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675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901675" y="3497175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CE02"/>
                </a:solidFill>
              </a:rPr>
              <a:t>300 pts</a:t>
            </a:r>
            <a:endParaRPr b="1">
              <a:solidFill>
                <a:srgbClr val="FFCE0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 title="Faz Energy - Slide 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771900" y="3449975"/>
            <a:ext cx="9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CE02"/>
                </a:solidFill>
              </a:rPr>
              <a:t>300 pts</a:t>
            </a:r>
            <a:endParaRPr b="1">
              <a:solidFill>
                <a:srgbClr val="FFCE0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 title="Faz Energy - Slide 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6559600" y="3677525"/>
            <a:ext cx="19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Recorrência </a:t>
            </a:r>
            <a:br>
              <a:rPr b="1" lang="pt-BR">
                <a:solidFill>
                  <a:schemeClr val="lt1"/>
                </a:solidFill>
              </a:rPr>
            </a:br>
            <a:r>
              <a:rPr b="1" lang="pt-BR">
                <a:solidFill>
                  <a:schemeClr val="lt1"/>
                </a:solidFill>
              </a:rPr>
              <a:t>durante 24 meses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8" title="Faz Energy - Slide 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/>
          <p:nvPr/>
        </p:nvSpPr>
        <p:spPr>
          <a:xfrm>
            <a:off x="161553" y="4731950"/>
            <a:ext cx="29883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</a:rPr>
              <a:t>VME: Volume Máximo por Equipe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3440125" y="359775"/>
            <a:ext cx="526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Plano de Carreira</a:t>
            </a:r>
            <a:endParaRPr b="1" sz="45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lt1"/>
                </a:solidFill>
              </a:rPr>
              <a:t>Faz Energy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442500" y="1098375"/>
            <a:ext cx="222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O sol nasce para todos,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a sombra nasce para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quem merece.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161550" y="923025"/>
            <a:ext cx="27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</a:rPr>
              <a:t>“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1335975" y="1858225"/>
            <a:ext cx="12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</a:rPr>
              <a:t>PROVÉRBIO CHINÊS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 title="Faz Energy - Estilo 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" y="7"/>
            <a:ext cx="9144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/>
          <p:nvPr/>
        </p:nvSpPr>
        <p:spPr>
          <a:xfrm>
            <a:off x="161553" y="4731950"/>
            <a:ext cx="29883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</a:rPr>
              <a:t>* Consultar qualificação no Site Institucional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589400" y="1570500"/>
            <a:ext cx="7209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Associado</a:t>
            </a:r>
            <a:endParaRPr b="1"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6ADA39"/>
                </a:solidFill>
              </a:rPr>
              <a:t>9.000 pontos</a:t>
            </a:r>
            <a:endParaRPr b="1" sz="4500">
              <a:solidFill>
                <a:srgbClr val="6ADA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Prêmio: R$1.000</a:t>
            </a:r>
            <a:endParaRPr b="1" sz="4500">
              <a:solidFill>
                <a:schemeClr val="lt1"/>
              </a:solidFill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589401" y="1385550"/>
            <a:ext cx="18006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QUALIFICAÇÃO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0" title="Faz Energy - Estilo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" y="7"/>
            <a:ext cx="9144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/>
          <p:nvPr/>
        </p:nvSpPr>
        <p:spPr>
          <a:xfrm>
            <a:off x="161547" y="4731950"/>
            <a:ext cx="6050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</a:rPr>
              <a:t>* Consultar qualificação no Site Institucional.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589400" y="1570500"/>
            <a:ext cx="7209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Especialista</a:t>
            </a:r>
            <a:endParaRPr b="1"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6ADA39"/>
                </a:solidFill>
              </a:rPr>
              <a:t>45</a:t>
            </a:r>
            <a:r>
              <a:rPr b="1" lang="pt-BR" sz="4500">
                <a:solidFill>
                  <a:srgbClr val="6ADA39"/>
                </a:solidFill>
              </a:rPr>
              <a:t>.000 pontos</a:t>
            </a:r>
            <a:endParaRPr b="1" sz="4500">
              <a:solidFill>
                <a:srgbClr val="6ADA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Prêmio: 1 iPhone 16</a:t>
            </a:r>
            <a:endParaRPr b="1" sz="4500">
              <a:solidFill>
                <a:schemeClr val="lt1"/>
              </a:solidFill>
            </a:endParaRPr>
          </a:p>
        </p:txBody>
      </p:sp>
      <p:sp>
        <p:nvSpPr>
          <p:cNvPr id="283" name="Google Shape;283;p40"/>
          <p:cNvSpPr/>
          <p:nvPr/>
        </p:nvSpPr>
        <p:spPr>
          <a:xfrm>
            <a:off x="589401" y="1385550"/>
            <a:ext cx="18006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QUALIFICAÇÃO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1" title="Faz Energy - Estilo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" y="7"/>
            <a:ext cx="9144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/>
          <p:nvPr/>
        </p:nvSpPr>
        <p:spPr>
          <a:xfrm>
            <a:off x="161547" y="4731950"/>
            <a:ext cx="58836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</a:rPr>
              <a:t>* Consultar qualificação no Site Institucional. Cruzeiro para 02 pessoas.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589400" y="1570500"/>
            <a:ext cx="7209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Líder</a:t>
            </a:r>
            <a:endParaRPr b="1"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6ADA39"/>
                </a:solidFill>
              </a:rPr>
              <a:t>100</a:t>
            </a:r>
            <a:r>
              <a:rPr b="1" lang="pt-BR" sz="4500">
                <a:solidFill>
                  <a:srgbClr val="6ADA39"/>
                </a:solidFill>
              </a:rPr>
              <a:t>.000 pontos</a:t>
            </a:r>
            <a:endParaRPr b="1" sz="4500">
              <a:solidFill>
                <a:srgbClr val="6ADA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Prêmio: Cruzeiro</a:t>
            </a:r>
            <a:endParaRPr b="1" sz="4500">
              <a:solidFill>
                <a:schemeClr val="lt1"/>
              </a:solidFill>
            </a:endParaRPr>
          </a:p>
        </p:txBody>
      </p:sp>
      <p:sp>
        <p:nvSpPr>
          <p:cNvPr id="291" name="Google Shape;291;p41"/>
          <p:cNvSpPr/>
          <p:nvPr/>
        </p:nvSpPr>
        <p:spPr>
          <a:xfrm>
            <a:off x="589401" y="1385550"/>
            <a:ext cx="18006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QUALIFICAÇÃO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Faz Energy - Slide 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2" title="Faz Energy - Estilo 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" y="7"/>
            <a:ext cx="9144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/>
          <p:nvPr/>
        </p:nvSpPr>
        <p:spPr>
          <a:xfrm>
            <a:off x="161548" y="4731950"/>
            <a:ext cx="47814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</a:rPr>
              <a:t>* Consultar qualificação no Site Institucional. Resort para 02 pessoas.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589400" y="1570500"/>
            <a:ext cx="8353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Gestor</a:t>
            </a:r>
            <a:endParaRPr b="1"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6ADA39"/>
                </a:solidFill>
              </a:rPr>
              <a:t>3</a:t>
            </a:r>
            <a:r>
              <a:rPr b="1" lang="pt-BR" sz="4500">
                <a:solidFill>
                  <a:srgbClr val="6ADA39"/>
                </a:solidFill>
              </a:rPr>
              <a:t>00.000 pontos</a:t>
            </a:r>
            <a:endParaRPr b="1" sz="4500">
              <a:solidFill>
                <a:srgbClr val="6ADA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Prêmio: 1 Resort </a:t>
            </a:r>
            <a:r>
              <a:rPr b="1" lang="pt-BR" sz="2500">
                <a:solidFill>
                  <a:schemeClr val="lt1"/>
                </a:solidFill>
              </a:rPr>
              <a:t>All Inclusive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589401" y="1385550"/>
            <a:ext cx="18006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QUALIFICAÇÃO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 title="Faz Energy - Estilo 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" y="7"/>
            <a:ext cx="9144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/>
          <p:nvPr/>
        </p:nvSpPr>
        <p:spPr>
          <a:xfrm>
            <a:off x="161553" y="4731950"/>
            <a:ext cx="29883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</a:rPr>
              <a:t>* Consultar qualificação no Site Institucional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06" name="Google Shape;306;p43"/>
          <p:cNvSpPr txBox="1"/>
          <p:nvPr/>
        </p:nvSpPr>
        <p:spPr>
          <a:xfrm>
            <a:off x="589400" y="1570500"/>
            <a:ext cx="7209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Diretor</a:t>
            </a:r>
            <a:endParaRPr b="1"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6ADA39"/>
                </a:solidFill>
              </a:rPr>
              <a:t>1.200.000 pontos</a:t>
            </a:r>
            <a:endParaRPr b="1" sz="4500">
              <a:solidFill>
                <a:srgbClr val="6ADA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Prêmio: R$100.000</a:t>
            </a:r>
            <a:endParaRPr b="1" sz="4500">
              <a:solidFill>
                <a:schemeClr val="lt1"/>
              </a:solidFill>
            </a:endParaRPr>
          </a:p>
        </p:txBody>
      </p:sp>
      <p:sp>
        <p:nvSpPr>
          <p:cNvPr id="307" name="Google Shape;307;p43"/>
          <p:cNvSpPr/>
          <p:nvPr/>
        </p:nvSpPr>
        <p:spPr>
          <a:xfrm>
            <a:off x="589401" y="1385550"/>
            <a:ext cx="18006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QUALIFICAÇÃO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4" title="Faz Energy - Estilo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/>
          <p:nvPr/>
        </p:nvSpPr>
        <p:spPr>
          <a:xfrm>
            <a:off x="161550" y="4634150"/>
            <a:ext cx="47565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</a:rPr>
              <a:t>* Consultar qualificação no Site Institucional. Carro no valor de R$250.000 e viagem para Maldivas para 02 pessoas. (</a:t>
            </a:r>
            <a:r>
              <a:rPr b="1" lang="pt-BR" sz="1000">
                <a:solidFill>
                  <a:schemeClr val="lt1"/>
                </a:solidFill>
              </a:rPr>
              <a:t>Experi</a:t>
            </a:r>
            <a:r>
              <a:rPr b="1" lang="pt-BR" sz="1000">
                <a:solidFill>
                  <a:schemeClr val="lt1"/>
                </a:solidFill>
              </a:rPr>
              <a:t>ência Member’s Foundation</a:t>
            </a:r>
            <a:r>
              <a:rPr lang="pt-BR" sz="1000">
                <a:solidFill>
                  <a:schemeClr val="lt1"/>
                </a:solidFill>
              </a:rPr>
              <a:t>).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4" name="Google Shape;314;p44"/>
          <p:cNvSpPr txBox="1"/>
          <p:nvPr/>
        </p:nvSpPr>
        <p:spPr>
          <a:xfrm>
            <a:off x="589400" y="1570500"/>
            <a:ext cx="7994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Visionário Global</a:t>
            </a:r>
            <a:endParaRPr b="1" sz="4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6ADA39"/>
                </a:solidFill>
              </a:rPr>
              <a:t>5.0</a:t>
            </a:r>
            <a:r>
              <a:rPr b="1" lang="pt-BR" sz="4500">
                <a:solidFill>
                  <a:srgbClr val="6ADA39"/>
                </a:solidFill>
              </a:rPr>
              <a:t>00.000 pontos</a:t>
            </a:r>
            <a:endParaRPr b="1" sz="4500">
              <a:solidFill>
                <a:srgbClr val="6ADA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chemeClr val="lt1"/>
                </a:solidFill>
              </a:rPr>
              <a:t>Prêmio: 1 Carro + 1 Viagem</a:t>
            </a:r>
            <a:endParaRPr b="1" sz="4500">
              <a:solidFill>
                <a:schemeClr val="lt1"/>
              </a:solidFill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589401" y="1385550"/>
            <a:ext cx="18006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QUALIFICAÇÃO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5" title="Untitled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9325" y="-1193350"/>
            <a:ext cx="11265499" cy="633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5"/>
          <p:cNvSpPr txBox="1"/>
          <p:nvPr/>
        </p:nvSpPr>
        <p:spPr>
          <a:xfrm>
            <a:off x="3957325" y="208125"/>
            <a:ext cx="430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302BA9"/>
                </a:solidFill>
              </a:rPr>
              <a:t>Participação</a:t>
            </a:r>
            <a:endParaRPr b="1" sz="4000">
              <a:solidFill>
                <a:srgbClr val="302BA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302BA9"/>
                </a:solidFill>
              </a:rPr>
              <a:t>dos Resultados</a:t>
            </a:r>
            <a:endParaRPr b="1" sz="4000">
              <a:solidFill>
                <a:srgbClr val="302BA9"/>
              </a:solidFill>
            </a:endParaRPr>
          </a:p>
        </p:txBody>
      </p:sp>
      <p:pic>
        <p:nvPicPr>
          <p:cNvPr id="322" name="Google Shape;322;p45" title="Group 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200" y="1905025"/>
            <a:ext cx="2566298" cy="263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5"/>
          <p:cNvSpPr/>
          <p:nvPr/>
        </p:nvSpPr>
        <p:spPr>
          <a:xfrm>
            <a:off x="6269425" y="3159475"/>
            <a:ext cx="913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</a:rPr>
              <a:t>1,5%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24" name="Google Shape;324;p45"/>
          <p:cNvSpPr/>
          <p:nvPr/>
        </p:nvSpPr>
        <p:spPr>
          <a:xfrm>
            <a:off x="4983600" y="3500275"/>
            <a:ext cx="913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</a:rPr>
              <a:t>1%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25" name="Google Shape;325;p45"/>
          <p:cNvSpPr/>
          <p:nvPr/>
        </p:nvSpPr>
        <p:spPr>
          <a:xfrm>
            <a:off x="5088475" y="2346775"/>
            <a:ext cx="913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</a:rPr>
              <a:t>0,5</a:t>
            </a:r>
            <a:r>
              <a:rPr b="1" lang="pt-BR" sz="1800">
                <a:solidFill>
                  <a:schemeClr val="lt1"/>
                </a:solidFill>
              </a:rPr>
              <a:t>%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26" name="Google Shape;326;p45"/>
          <p:cNvSpPr/>
          <p:nvPr/>
        </p:nvSpPr>
        <p:spPr>
          <a:xfrm>
            <a:off x="7557450" y="3098275"/>
            <a:ext cx="1398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02BA9"/>
                </a:solidFill>
              </a:rPr>
              <a:t>Distribuído com</a:t>
            </a:r>
            <a:endParaRPr b="1" sz="12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02BA9"/>
                </a:solidFill>
              </a:rPr>
              <a:t>os Gestores</a:t>
            </a:r>
            <a:endParaRPr b="1" sz="1200">
              <a:solidFill>
                <a:srgbClr val="302BA9"/>
              </a:solidFill>
            </a:endParaRPr>
          </a:p>
        </p:txBody>
      </p:sp>
      <p:sp>
        <p:nvSpPr>
          <p:cNvPr id="327" name="Google Shape;327;p45"/>
          <p:cNvSpPr/>
          <p:nvPr/>
        </p:nvSpPr>
        <p:spPr>
          <a:xfrm>
            <a:off x="3903900" y="1905025"/>
            <a:ext cx="1514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C790C"/>
                </a:solidFill>
              </a:rPr>
              <a:t>Distribuído com</a:t>
            </a:r>
            <a:endParaRPr b="1" sz="1200">
              <a:solidFill>
                <a:srgbClr val="FC79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C790C"/>
                </a:solidFill>
              </a:rPr>
              <a:t>os Vision</a:t>
            </a:r>
            <a:r>
              <a:rPr b="1" lang="pt-BR" sz="1200">
                <a:solidFill>
                  <a:srgbClr val="FC790C"/>
                </a:solidFill>
              </a:rPr>
              <a:t>ários Globais</a:t>
            </a:r>
            <a:endParaRPr b="1" sz="1200">
              <a:solidFill>
                <a:srgbClr val="FC790C"/>
              </a:solidFill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3459625" y="3760375"/>
            <a:ext cx="1398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6ADA39"/>
                </a:solidFill>
              </a:rPr>
              <a:t>Distribuído com</a:t>
            </a:r>
            <a:endParaRPr b="1" sz="1200">
              <a:solidFill>
                <a:srgbClr val="6ADA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6ADA39"/>
                </a:solidFill>
              </a:rPr>
              <a:t>os Diretores</a:t>
            </a:r>
            <a:endParaRPr b="1" sz="1200">
              <a:solidFill>
                <a:srgbClr val="6ADA3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/>
        </p:nvSpPr>
        <p:spPr>
          <a:xfrm>
            <a:off x="2130575" y="2140800"/>
            <a:ext cx="261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02BA9"/>
                </a:solidFill>
              </a:rPr>
              <a:t>Simulação considerando 3 vendas</a:t>
            </a:r>
            <a:endParaRPr b="1" sz="11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02BA9"/>
                </a:solidFill>
              </a:rPr>
              <a:t>por pessoa em cada nível. Cálculo</a:t>
            </a:r>
            <a:endParaRPr b="1" sz="11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02BA9"/>
                </a:solidFill>
              </a:rPr>
              <a:t>baseado em 300 pts por venda e por</a:t>
            </a:r>
            <a:endParaRPr b="1" sz="11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rgbClr val="302BA9"/>
                </a:solidFill>
              </a:rPr>
              <a:t>indicação.</a:t>
            </a:r>
            <a:endParaRPr b="1" sz="1100">
              <a:solidFill>
                <a:srgbClr val="302BA9"/>
              </a:solidFill>
            </a:endParaRPr>
          </a:p>
        </p:txBody>
      </p:sp>
      <p:sp>
        <p:nvSpPr>
          <p:cNvPr id="334" name="Google Shape;334;p46"/>
          <p:cNvSpPr txBox="1"/>
          <p:nvPr/>
        </p:nvSpPr>
        <p:spPr>
          <a:xfrm>
            <a:off x="6213350" y="1953425"/>
            <a:ext cx="2571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302BA9"/>
                </a:solidFill>
              </a:rPr>
              <a:t>Simulação</a:t>
            </a:r>
            <a:endParaRPr b="1" sz="35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302BA9"/>
                </a:solidFill>
              </a:rPr>
              <a:t>de Ganhos</a:t>
            </a:r>
            <a:endParaRPr b="1" sz="3500">
              <a:solidFill>
                <a:srgbClr val="302BA9"/>
              </a:solidFill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6951575" y="186650"/>
            <a:ext cx="18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02BA9"/>
                </a:solidFill>
              </a:rPr>
              <a:t>Projeções de Ganho</a:t>
            </a:r>
            <a:endParaRPr sz="1200">
              <a:solidFill>
                <a:srgbClr val="302BA9"/>
              </a:solidFill>
            </a:endParaRPr>
          </a:p>
        </p:txBody>
      </p:sp>
      <p:grpSp>
        <p:nvGrpSpPr>
          <p:cNvPr id="336" name="Google Shape;336;p46"/>
          <p:cNvGrpSpPr/>
          <p:nvPr/>
        </p:nvGrpSpPr>
        <p:grpSpPr>
          <a:xfrm>
            <a:off x="6153700" y="704100"/>
            <a:ext cx="2446500" cy="3328200"/>
            <a:chOff x="6275750" y="704100"/>
            <a:chExt cx="2446500" cy="3328200"/>
          </a:xfrm>
        </p:grpSpPr>
        <p:sp>
          <p:nvSpPr>
            <p:cNvPr id="337" name="Google Shape;337;p46"/>
            <p:cNvSpPr/>
            <p:nvPr/>
          </p:nvSpPr>
          <p:spPr>
            <a:xfrm>
              <a:off x="6275750" y="1111200"/>
              <a:ext cx="2446500" cy="2921100"/>
            </a:xfrm>
            <a:prstGeom prst="roundRect">
              <a:avLst>
                <a:gd fmla="val 16667" name="adj"/>
              </a:avLst>
            </a:prstGeom>
            <a:solidFill>
              <a:srgbClr val="302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8" name="Google Shape;338;p46" title="11.Biomass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29400" y="704100"/>
              <a:ext cx="1339200" cy="133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46"/>
            <p:cNvSpPr txBox="1"/>
            <p:nvPr/>
          </p:nvSpPr>
          <p:spPr>
            <a:xfrm>
              <a:off x="6354500" y="2596175"/>
              <a:ext cx="2289000" cy="13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Bônus de Indicação</a:t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Bônus Direto/Indireto</a:t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6ADA39"/>
                  </a:solidFill>
                </a:rPr>
                <a:t>Total: R$900</a:t>
              </a:r>
              <a:endParaRPr b="1" sz="1100">
                <a:solidFill>
                  <a:srgbClr val="6ADA3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Bônus de Venda Direta/Indireta</a:t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FFCE02"/>
                  </a:solidFill>
                </a:rPr>
                <a:t>Total Direto: R$900</a:t>
              </a:r>
              <a:endParaRPr b="1" sz="1100">
                <a:solidFill>
                  <a:srgbClr val="FFCE0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02A9E1"/>
                  </a:solidFill>
                </a:rPr>
                <a:t>Total Indireto: R$450</a:t>
              </a:r>
              <a:endParaRPr b="1" sz="1100">
                <a:solidFill>
                  <a:srgbClr val="02A9E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Total de Pontos: 4.500 pts</a:t>
              </a:r>
              <a:endParaRPr b="1" sz="1100">
                <a:solidFill>
                  <a:schemeClr val="lt1"/>
                </a:solidFill>
              </a:endParaRPr>
            </a:p>
          </p:txBody>
        </p:sp>
        <p:sp>
          <p:nvSpPr>
            <p:cNvPr id="340" name="Google Shape;340;p46"/>
            <p:cNvSpPr txBox="1"/>
            <p:nvPr/>
          </p:nvSpPr>
          <p:spPr>
            <a:xfrm>
              <a:off x="6618050" y="2103575"/>
              <a:ext cx="176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FC790C"/>
                  </a:solidFill>
                </a:rPr>
                <a:t>1º Nível</a:t>
              </a:r>
              <a:endParaRPr b="1" sz="2000">
                <a:solidFill>
                  <a:srgbClr val="FC790C"/>
                </a:solidFill>
              </a:endParaRPr>
            </a:p>
          </p:txBody>
        </p:sp>
      </p:grpSp>
      <p:grpSp>
        <p:nvGrpSpPr>
          <p:cNvPr id="341" name="Google Shape;341;p46"/>
          <p:cNvGrpSpPr/>
          <p:nvPr/>
        </p:nvGrpSpPr>
        <p:grpSpPr>
          <a:xfrm>
            <a:off x="3008538" y="541075"/>
            <a:ext cx="3199388" cy="4061350"/>
            <a:chOff x="3008538" y="541075"/>
            <a:chExt cx="3199388" cy="4061350"/>
          </a:xfrm>
        </p:grpSpPr>
        <p:grpSp>
          <p:nvGrpSpPr>
            <p:cNvPr id="342" name="Google Shape;342;p46"/>
            <p:cNvGrpSpPr/>
            <p:nvPr/>
          </p:nvGrpSpPr>
          <p:grpSpPr>
            <a:xfrm>
              <a:off x="3561025" y="541075"/>
              <a:ext cx="2646900" cy="4061350"/>
              <a:chOff x="3769900" y="541075"/>
              <a:chExt cx="2646900" cy="4061350"/>
            </a:xfrm>
          </p:grpSpPr>
          <p:sp>
            <p:nvSpPr>
              <p:cNvPr id="343" name="Google Shape;343;p46"/>
              <p:cNvSpPr txBox="1"/>
              <p:nvPr/>
            </p:nvSpPr>
            <p:spPr>
              <a:xfrm>
                <a:off x="3769900" y="541075"/>
                <a:ext cx="26469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500">
                    <a:solidFill>
                      <a:schemeClr val="dk2"/>
                    </a:solidFill>
                  </a:rPr>
                  <a:t>👱🏽‍♂️🧑🏻‍🦳👴🏼👱🏽‍♀️👩🏽‍🦰</a:t>
                </a:r>
                <a:endParaRPr sz="2500">
                  <a:solidFill>
                    <a:schemeClr val="dk2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500">
                    <a:solidFill>
                      <a:schemeClr val="dk2"/>
                    </a:solidFill>
                  </a:rPr>
                  <a:t>👩🏻‍🦱👨🏼‍🦱🧑🏾‍🦰👨🏻</a:t>
                </a:r>
                <a:endParaRPr sz="2500">
                  <a:solidFill>
                    <a:schemeClr val="dk2"/>
                  </a:solidFill>
                </a:endParaRPr>
              </a:p>
            </p:txBody>
          </p:sp>
          <p:sp>
            <p:nvSpPr>
              <p:cNvPr id="344" name="Google Shape;344;p46"/>
              <p:cNvSpPr txBox="1"/>
              <p:nvPr/>
            </p:nvSpPr>
            <p:spPr>
              <a:xfrm>
                <a:off x="3769900" y="2094600"/>
                <a:ext cx="26469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500">
                    <a:solidFill>
                      <a:schemeClr val="dk2"/>
                    </a:solidFill>
                  </a:rPr>
                  <a:t>👱🏽‍♂️👩🏼‍🦳👩🏽‍🦰👩🏻‍🦱🧑🏽</a:t>
                </a:r>
                <a:endParaRPr sz="2500">
                  <a:solidFill>
                    <a:schemeClr val="dk2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500">
                    <a:solidFill>
                      <a:schemeClr val="dk2"/>
                    </a:solidFill>
                  </a:rPr>
                  <a:t>👩🏼🧑🏾‍🦲🧑🏻‍🦳👨🏽‍🦱</a:t>
                </a:r>
                <a:endParaRPr sz="2500">
                  <a:solidFill>
                    <a:schemeClr val="dk2"/>
                  </a:solidFill>
                </a:endParaRPr>
              </a:p>
            </p:txBody>
          </p:sp>
          <p:sp>
            <p:nvSpPr>
              <p:cNvPr id="345" name="Google Shape;345;p46"/>
              <p:cNvSpPr txBox="1"/>
              <p:nvPr/>
            </p:nvSpPr>
            <p:spPr>
              <a:xfrm>
                <a:off x="3769900" y="3648125"/>
                <a:ext cx="26469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500">
                    <a:solidFill>
                      <a:schemeClr val="dk2"/>
                    </a:solidFill>
                  </a:rPr>
                  <a:t>👨🏾👩🏻‍🦰🧑‍🦰👱🏻‍♂️👨🏻‍🦰</a:t>
                </a:r>
                <a:endParaRPr sz="2500">
                  <a:solidFill>
                    <a:schemeClr val="dk2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500">
                    <a:solidFill>
                      <a:schemeClr val="dk2"/>
                    </a:solidFill>
                  </a:rPr>
                  <a:t>👩🏽‍🦱👨🏻🧔🏽‍♂️🧔🏼</a:t>
                </a:r>
                <a:endParaRPr sz="2500">
                  <a:solidFill>
                    <a:schemeClr val="dk2"/>
                  </a:solidFill>
                </a:endParaRPr>
              </a:p>
            </p:txBody>
          </p:sp>
        </p:grpSp>
        <p:cxnSp>
          <p:nvCxnSpPr>
            <p:cNvPr id="346" name="Google Shape;346;p46"/>
            <p:cNvCxnSpPr/>
            <p:nvPr/>
          </p:nvCxnSpPr>
          <p:spPr>
            <a:xfrm>
              <a:off x="3008538" y="2611075"/>
              <a:ext cx="1110600" cy="12600"/>
            </a:xfrm>
            <a:prstGeom prst="straightConnector1">
              <a:avLst/>
            </a:prstGeom>
            <a:noFill/>
            <a:ln cap="flat" cmpd="sng" w="9525">
              <a:solidFill>
                <a:srgbClr val="302BA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46"/>
            <p:cNvCxnSpPr/>
            <p:nvPr/>
          </p:nvCxnSpPr>
          <p:spPr>
            <a:xfrm>
              <a:off x="3008538" y="1038075"/>
              <a:ext cx="1110600" cy="12600"/>
            </a:xfrm>
            <a:prstGeom prst="straightConnector1">
              <a:avLst/>
            </a:prstGeom>
            <a:noFill/>
            <a:ln cap="flat" cmpd="sng" w="9525">
              <a:solidFill>
                <a:srgbClr val="302BA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46"/>
            <p:cNvCxnSpPr/>
            <p:nvPr/>
          </p:nvCxnSpPr>
          <p:spPr>
            <a:xfrm>
              <a:off x="3016363" y="4146275"/>
              <a:ext cx="1110600" cy="12600"/>
            </a:xfrm>
            <a:prstGeom prst="straightConnector1">
              <a:avLst/>
            </a:prstGeom>
            <a:noFill/>
            <a:ln cap="flat" cmpd="sng" w="9525">
              <a:solidFill>
                <a:srgbClr val="302BA9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9" name="Google Shape;349;p46"/>
          <p:cNvGrpSpPr/>
          <p:nvPr/>
        </p:nvGrpSpPr>
        <p:grpSpPr>
          <a:xfrm>
            <a:off x="1768350" y="348625"/>
            <a:ext cx="1473450" cy="4446250"/>
            <a:chOff x="1768350" y="348625"/>
            <a:chExt cx="1473450" cy="4446250"/>
          </a:xfrm>
        </p:grpSpPr>
        <p:cxnSp>
          <p:nvCxnSpPr>
            <p:cNvPr id="350" name="Google Shape;350;p46"/>
            <p:cNvCxnSpPr/>
            <p:nvPr/>
          </p:nvCxnSpPr>
          <p:spPr>
            <a:xfrm>
              <a:off x="1768350" y="2611075"/>
              <a:ext cx="1110600" cy="12600"/>
            </a:xfrm>
            <a:prstGeom prst="straightConnector1">
              <a:avLst/>
            </a:prstGeom>
            <a:noFill/>
            <a:ln cap="flat" cmpd="sng" w="9525">
              <a:solidFill>
                <a:srgbClr val="302BA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46"/>
            <p:cNvCxnSpPr/>
            <p:nvPr/>
          </p:nvCxnSpPr>
          <p:spPr>
            <a:xfrm>
              <a:off x="1860250" y="1038075"/>
              <a:ext cx="1110600" cy="12600"/>
            </a:xfrm>
            <a:prstGeom prst="straightConnector1">
              <a:avLst/>
            </a:prstGeom>
            <a:noFill/>
            <a:ln cap="flat" cmpd="sng" w="9525">
              <a:solidFill>
                <a:srgbClr val="302BA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46"/>
            <p:cNvCxnSpPr/>
            <p:nvPr/>
          </p:nvCxnSpPr>
          <p:spPr>
            <a:xfrm>
              <a:off x="1896775" y="4146275"/>
              <a:ext cx="1110600" cy="12600"/>
            </a:xfrm>
            <a:prstGeom prst="straightConnector1">
              <a:avLst/>
            </a:prstGeom>
            <a:noFill/>
            <a:ln cap="flat" cmpd="sng" w="9525">
              <a:solidFill>
                <a:srgbClr val="302BA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53" name="Google Shape;353;p46"/>
            <p:cNvSpPr txBox="1"/>
            <p:nvPr/>
          </p:nvSpPr>
          <p:spPr>
            <a:xfrm>
              <a:off x="2623500" y="348625"/>
              <a:ext cx="6183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👱</a:t>
              </a:r>
              <a:endParaRPr sz="25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🧑🏽‍🦲</a:t>
              </a:r>
              <a:endParaRPr sz="25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🧔🏻</a:t>
              </a:r>
              <a:endParaRPr sz="2500">
                <a:solidFill>
                  <a:schemeClr val="dk2"/>
                </a:solidFill>
              </a:endParaRPr>
            </a:p>
          </p:txBody>
        </p:sp>
        <p:sp>
          <p:nvSpPr>
            <p:cNvPr id="354" name="Google Shape;354;p46"/>
            <p:cNvSpPr txBox="1"/>
            <p:nvPr/>
          </p:nvSpPr>
          <p:spPr>
            <a:xfrm>
              <a:off x="2623500" y="1902150"/>
              <a:ext cx="6183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👴🏼</a:t>
              </a:r>
              <a:endParaRPr sz="25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👩🏼</a:t>
              </a:r>
              <a:endParaRPr sz="25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👱🏽‍♀️</a:t>
              </a:r>
              <a:endParaRPr sz="2500">
                <a:solidFill>
                  <a:schemeClr val="dk2"/>
                </a:solidFill>
              </a:endParaRPr>
            </a:p>
          </p:txBody>
        </p:sp>
        <p:sp>
          <p:nvSpPr>
            <p:cNvPr id="355" name="Google Shape;355;p46"/>
            <p:cNvSpPr txBox="1"/>
            <p:nvPr/>
          </p:nvSpPr>
          <p:spPr>
            <a:xfrm>
              <a:off x="2623500" y="3455675"/>
              <a:ext cx="6183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👨🏿</a:t>
              </a:r>
              <a:endParaRPr sz="25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🧔🏻‍♂️</a:t>
              </a:r>
              <a:endParaRPr sz="25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🧔🏽</a:t>
              </a:r>
              <a:endParaRPr sz="2500">
                <a:solidFill>
                  <a:schemeClr val="dk2"/>
                </a:solidFill>
              </a:endParaRPr>
            </a:p>
          </p:txBody>
        </p:sp>
      </p:grpSp>
      <p:grpSp>
        <p:nvGrpSpPr>
          <p:cNvPr id="356" name="Google Shape;356;p46"/>
          <p:cNvGrpSpPr/>
          <p:nvPr/>
        </p:nvGrpSpPr>
        <p:grpSpPr>
          <a:xfrm>
            <a:off x="751975" y="758975"/>
            <a:ext cx="1378600" cy="3651000"/>
            <a:chOff x="751975" y="758975"/>
            <a:chExt cx="1378600" cy="3651000"/>
          </a:xfrm>
        </p:grpSpPr>
        <p:cxnSp>
          <p:nvCxnSpPr>
            <p:cNvPr id="357" name="Google Shape;357;p46"/>
            <p:cNvCxnSpPr/>
            <p:nvPr/>
          </p:nvCxnSpPr>
          <p:spPr>
            <a:xfrm flipH="1" rot="10800000">
              <a:off x="777050" y="1102800"/>
              <a:ext cx="1019400" cy="1420500"/>
            </a:xfrm>
            <a:prstGeom prst="straightConnector1">
              <a:avLst/>
            </a:prstGeom>
            <a:noFill/>
            <a:ln cap="flat" cmpd="sng" w="9525">
              <a:solidFill>
                <a:srgbClr val="302BA9"/>
              </a:solidFill>
              <a:prstDash val="dot"/>
              <a:round/>
              <a:headEnd len="med" w="med" type="stealth"/>
              <a:tailEnd len="med" w="med" type="none"/>
            </a:ln>
          </p:spPr>
        </p:cxnSp>
        <p:cxnSp>
          <p:nvCxnSpPr>
            <p:cNvPr id="358" name="Google Shape;358;p46"/>
            <p:cNvCxnSpPr/>
            <p:nvPr/>
          </p:nvCxnSpPr>
          <p:spPr>
            <a:xfrm>
              <a:off x="751975" y="2590125"/>
              <a:ext cx="1144800" cy="25200"/>
            </a:xfrm>
            <a:prstGeom prst="straightConnector1">
              <a:avLst/>
            </a:prstGeom>
            <a:noFill/>
            <a:ln cap="flat" cmpd="sng" w="9525">
              <a:solidFill>
                <a:srgbClr val="302BA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46"/>
            <p:cNvCxnSpPr/>
            <p:nvPr/>
          </p:nvCxnSpPr>
          <p:spPr>
            <a:xfrm>
              <a:off x="793750" y="2590125"/>
              <a:ext cx="1019400" cy="1512300"/>
            </a:xfrm>
            <a:prstGeom prst="straightConnector1">
              <a:avLst/>
            </a:prstGeom>
            <a:noFill/>
            <a:ln cap="flat" cmpd="sng" w="9525">
              <a:solidFill>
                <a:srgbClr val="302BA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60" name="Google Shape;360;p46"/>
            <p:cNvSpPr txBox="1"/>
            <p:nvPr/>
          </p:nvSpPr>
          <p:spPr>
            <a:xfrm>
              <a:off x="1512275" y="758975"/>
              <a:ext cx="618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👩🏽‍🦰</a:t>
              </a:r>
              <a:endParaRPr sz="2500">
                <a:solidFill>
                  <a:schemeClr val="dk2"/>
                </a:solidFill>
              </a:endParaRPr>
            </a:p>
          </p:txBody>
        </p:sp>
        <p:sp>
          <p:nvSpPr>
            <p:cNvPr id="361" name="Google Shape;361;p46"/>
            <p:cNvSpPr txBox="1"/>
            <p:nvPr/>
          </p:nvSpPr>
          <p:spPr>
            <a:xfrm>
              <a:off x="1512275" y="2287050"/>
              <a:ext cx="618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👨🏼‍🦱</a:t>
              </a:r>
              <a:endParaRPr sz="2500">
                <a:solidFill>
                  <a:schemeClr val="dk2"/>
                </a:solidFill>
              </a:endParaRPr>
            </a:p>
          </p:txBody>
        </p:sp>
        <p:sp>
          <p:nvSpPr>
            <p:cNvPr id="362" name="Google Shape;362;p46"/>
            <p:cNvSpPr txBox="1"/>
            <p:nvPr/>
          </p:nvSpPr>
          <p:spPr>
            <a:xfrm>
              <a:off x="1512275" y="3840575"/>
              <a:ext cx="618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chemeClr val="dk2"/>
                  </a:solidFill>
                </a:rPr>
                <a:t>🧑🏾‍🦰</a:t>
              </a:r>
              <a:endParaRPr sz="2500">
                <a:solidFill>
                  <a:schemeClr val="dk2"/>
                </a:solidFill>
              </a:endParaRPr>
            </a:p>
          </p:txBody>
        </p:sp>
      </p:grpSp>
      <p:grpSp>
        <p:nvGrpSpPr>
          <p:cNvPr id="363" name="Google Shape;363;p46"/>
          <p:cNvGrpSpPr/>
          <p:nvPr/>
        </p:nvGrpSpPr>
        <p:grpSpPr>
          <a:xfrm>
            <a:off x="6153700" y="704100"/>
            <a:ext cx="2446500" cy="3328200"/>
            <a:chOff x="6275750" y="704100"/>
            <a:chExt cx="2446500" cy="3328200"/>
          </a:xfrm>
        </p:grpSpPr>
        <p:sp>
          <p:nvSpPr>
            <p:cNvPr id="364" name="Google Shape;364;p46"/>
            <p:cNvSpPr/>
            <p:nvPr/>
          </p:nvSpPr>
          <p:spPr>
            <a:xfrm>
              <a:off x="6275750" y="1111200"/>
              <a:ext cx="2446500" cy="2921100"/>
            </a:xfrm>
            <a:prstGeom prst="roundRect">
              <a:avLst>
                <a:gd fmla="val 16667" name="adj"/>
              </a:avLst>
            </a:prstGeom>
            <a:solidFill>
              <a:srgbClr val="302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5" name="Google Shape;365;p46" title="11.Biomass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29400" y="704100"/>
              <a:ext cx="1339200" cy="133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46"/>
            <p:cNvSpPr txBox="1"/>
            <p:nvPr/>
          </p:nvSpPr>
          <p:spPr>
            <a:xfrm>
              <a:off x="6354500" y="2596175"/>
              <a:ext cx="22890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Bônus de Indicação</a:t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Bônus Direto/Indireto</a:t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6ADA39"/>
                  </a:solidFill>
                </a:rPr>
                <a:t>Total: R$1.080</a:t>
              </a:r>
              <a:endParaRPr b="1" sz="1100">
                <a:solidFill>
                  <a:srgbClr val="6ADA3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Bônus de Venda Indireta</a:t>
              </a:r>
              <a:endParaRPr b="1" sz="1100">
                <a:solidFill>
                  <a:srgbClr val="FFCE0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02A9E1"/>
                  </a:solidFill>
                </a:rPr>
                <a:t>Total Indireto: R$1.080</a:t>
              </a:r>
              <a:endParaRPr b="1" sz="1100">
                <a:solidFill>
                  <a:srgbClr val="02A9E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Total de Pontos: 10.800 pts</a:t>
              </a:r>
              <a:endParaRPr b="1" sz="1100">
                <a:solidFill>
                  <a:srgbClr val="02A9E1"/>
                </a:solidFill>
              </a:endParaRPr>
            </a:p>
          </p:txBody>
        </p:sp>
        <p:sp>
          <p:nvSpPr>
            <p:cNvPr id="367" name="Google Shape;367;p46"/>
            <p:cNvSpPr txBox="1"/>
            <p:nvPr/>
          </p:nvSpPr>
          <p:spPr>
            <a:xfrm>
              <a:off x="6618050" y="2103575"/>
              <a:ext cx="176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FC790C"/>
                  </a:solidFill>
                </a:rPr>
                <a:t>2º Nível</a:t>
              </a:r>
              <a:endParaRPr b="1" sz="2000">
                <a:solidFill>
                  <a:srgbClr val="FC790C"/>
                </a:solidFill>
              </a:endParaRPr>
            </a:p>
          </p:txBody>
        </p:sp>
      </p:grpSp>
      <p:grpSp>
        <p:nvGrpSpPr>
          <p:cNvPr id="368" name="Google Shape;368;p46"/>
          <p:cNvGrpSpPr/>
          <p:nvPr/>
        </p:nvGrpSpPr>
        <p:grpSpPr>
          <a:xfrm>
            <a:off x="6153700" y="704100"/>
            <a:ext cx="2446500" cy="3328200"/>
            <a:chOff x="6275750" y="704100"/>
            <a:chExt cx="2446500" cy="3328200"/>
          </a:xfrm>
        </p:grpSpPr>
        <p:sp>
          <p:nvSpPr>
            <p:cNvPr id="369" name="Google Shape;369;p46"/>
            <p:cNvSpPr/>
            <p:nvPr/>
          </p:nvSpPr>
          <p:spPr>
            <a:xfrm>
              <a:off x="6275750" y="1111200"/>
              <a:ext cx="2446500" cy="2921100"/>
            </a:xfrm>
            <a:prstGeom prst="roundRect">
              <a:avLst>
                <a:gd fmla="val 16667" name="adj"/>
              </a:avLst>
            </a:prstGeom>
            <a:solidFill>
              <a:srgbClr val="302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0" name="Google Shape;370;p46" title="11.Biomass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29400" y="704100"/>
              <a:ext cx="1339200" cy="133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46"/>
            <p:cNvSpPr txBox="1"/>
            <p:nvPr/>
          </p:nvSpPr>
          <p:spPr>
            <a:xfrm>
              <a:off x="6354500" y="2596175"/>
              <a:ext cx="22890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Bônus de Indicação</a:t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Bônus Direto/Indireto</a:t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6ADA39"/>
                  </a:solidFill>
                </a:rPr>
                <a:t>Total: R$1.620</a:t>
              </a:r>
              <a:endParaRPr b="1" sz="1100">
                <a:solidFill>
                  <a:srgbClr val="6ADA3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Bônus de Venda Indireta</a:t>
              </a:r>
              <a:endParaRPr b="1" sz="1100">
                <a:solidFill>
                  <a:srgbClr val="FFCE0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02A9E1"/>
                  </a:solidFill>
                </a:rPr>
                <a:t>Total Indireto: R$2.430</a:t>
              </a:r>
              <a:endParaRPr b="1" sz="1100">
                <a:solidFill>
                  <a:srgbClr val="02A9E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pt-BR" sz="1100">
                  <a:solidFill>
                    <a:schemeClr val="lt1"/>
                  </a:solidFill>
                </a:rPr>
                <a:t>Total de Pontos: 32.400 pts</a:t>
              </a:r>
              <a:endParaRPr b="1" sz="1100">
                <a:solidFill>
                  <a:srgbClr val="02A9E1"/>
                </a:solidFill>
              </a:endParaRPr>
            </a:p>
          </p:txBody>
        </p:sp>
        <p:sp>
          <p:nvSpPr>
            <p:cNvPr id="372" name="Google Shape;372;p46"/>
            <p:cNvSpPr txBox="1"/>
            <p:nvPr/>
          </p:nvSpPr>
          <p:spPr>
            <a:xfrm>
              <a:off x="6618050" y="2103575"/>
              <a:ext cx="176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FC790C"/>
                  </a:solidFill>
                </a:rPr>
                <a:t>3º Nível</a:t>
              </a:r>
              <a:endParaRPr b="1" sz="2000">
                <a:solidFill>
                  <a:srgbClr val="FC790C"/>
                </a:solidFill>
              </a:endParaRPr>
            </a:p>
          </p:txBody>
        </p:sp>
      </p:grpSp>
      <p:sp>
        <p:nvSpPr>
          <p:cNvPr id="373" name="Google Shape;373;p46"/>
          <p:cNvSpPr txBox="1"/>
          <p:nvPr/>
        </p:nvSpPr>
        <p:spPr>
          <a:xfrm>
            <a:off x="379500" y="2287050"/>
            <a:ext cx="706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2"/>
                </a:solidFill>
              </a:rPr>
              <a:t>👨🏻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/>
        </p:nvSpPr>
        <p:spPr>
          <a:xfrm>
            <a:off x="6951575" y="186650"/>
            <a:ext cx="18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02BA9"/>
                </a:solidFill>
              </a:rPr>
              <a:t>Projeções de Ganho</a:t>
            </a:r>
            <a:endParaRPr sz="1200">
              <a:solidFill>
                <a:srgbClr val="302BA9"/>
              </a:solidFill>
            </a:endParaRPr>
          </a:p>
        </p:txBody>
      </p:sp>
      <p:sp>
        <p:nvSpPr>
          <p:cNvPr id="379" name="Google Shape;379;p47"/>
          <p:cNvSpPr txBox="1"/>
          <p:nvPr/>
        </p:nvSpPr>
        <p:spPr>
          <a:xfrm>
            <a:off x="627000" y="1099875"/>
            <a:ext cx="7678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302BA9"/>
                </a:solidFill>
              </a:rPr>
              <a:t>Total de Ganhos: </a:t>
            </a:r>
            <a:r>
              <a:rPr b="1" lang="pt-BR" sz="3500">
                <a:solidFill>
                  <a:srgbClr val="FC790C"/>
                </a:solidFill>
              </a:rPr>
              <a:t>R$8.460</a:t>
            </a:r>
            <a:endParaRPr b="1" sz="3500">
              <a:solidFill>
                <a:srgbClr val="FC79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302BA9"/>
                </a:solidFill>
              </a:rPr>
              <a:t>Total de Pontos: </a:t>
            </a:r>
            <a:r>
              <a:rPr b="1" lang="pt-BR" sz="3500">
                <a:solidFill>
                  <a:srgbClr val="6ADA39"/>
                </a:solidFill>
              </a:rPr>
              <a:t>47.700</a:t>
            </a:r>
            <a:endParaRPr b="1" sz="3500">
              <a:solidFill>
                <a:srgbClr val="6ADA39"/>
              </a:solidFill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302BA9"/>
              </a:buClr>
              <a:buSzPts val="3500"/>
              <a:buChar char="+"/>
            </a:pPr>
            <a:r>
              <a:rPr b="1" lang="pt-BR" sz="3500">
                <a:solidFill>
                  <a:srgbClr val="02A9E1"/>
                </a:solidFill>
              </a:rPr>
              <a:t>Bônus Qualificação:</a:t>
            </a:r>
            <a:endParaRPr b="1" sz="3500">
              <a:solidFill>
                <a:srgbClr val="302BA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302BA9"/>
                </a:solidFill>
              </a:rPr>
              <a:t>Associado: </a:t>
            </a:r>
            <a:r>
              <a:rPr b="1" lang="pt-BR" sz="3500">
                <a:solidFill>
                  <a:srgbClr val="FC790C"/>
                </a:solidFill>
              </a:rPr>
              <a:t>R$1.000</a:t>
            </a:r>
            <a:br>
              <a:rPr b="1" lang="pt-BR" sz="3500">
                <a:solidFill>
                  <a:srgbClr val="302BA9"/>
                </a:solidFill>
              </a:rPr>
            </a:br>
            <a:r>
              <a:rPr b="1" lang="pt-BR" sz="3500">
                <a:solidFill>
                  <a:srgbClr val="302BA9"/>
                </a:solidFill>
              </a:rPr>
              <a:t>Especialista: </a:t>
            </a:r>
            <a:r>
              <a:rPr b="1" lang="pt-BR" sz="3500">
                <a:solidFill>
                  <a:srgbClr val="6ADA39"/>
                </a:solidFill>
              </a:rPr>
              <a:t>1 iPhone 16</a:t>
            </a:r>
            <a:endParaRPr b="1" sz="3500">
              <a:solidFill>
                <a:srgbClr val="6ADA3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8" title="Faz Energy - Slide 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 title="Avatar 1.png"/>
          <p:cNvPicPr preferRelativeResize="0"/>
          <p:nvPr/>
        </p:nvPicPr>
        <p:blipFill rotWithShape="1">
          <a:blip r:embed="rId4">
            <a:alphaModFix/>
          </a:blip>
          <a:srcRect b="22240" l="22240" r="22240" t="22240"/>
          <a:stretch/>
        </p:blipFill>
        <p:spPr>
          <a:xfrm>
            <a:off x="718050" y="1394425"/>
            <a:ext cx="584499" cy="58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/>
        </p:nvSpPr>
        <p:spPr>
          <a:xfrm>
            <a:off x="775075" y="2133900"/>
            <a:ext cx="319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02BA9"/>
                </a:solidFill>
              </a:rPr>
              <a:t>Gerencie toda a sua </a:t>
            </a:r>
            <a:r>
              <a:rPr b="1" lang="pt-BR" sz="2400">
                <a:solidFill>
                  <a:srgbClr val="FC790C"/>
                </a:solidFill>
              </a:rPr>
              <a:t>Faz Expansão</a:t>
            </a:r>
            <a:r>
              <a:rPr b="1" lang="pt-BR" sz="2400">
                <a:solidFill>
                  <a:srgbClr val="302BA9"/>
                </a:solidFill>
              </a:rPr>
              <a:t> na palma da mão 24h.</a:t>
            </a:r>
            <a:endParaRPr b="1" sz="2400">
              <a:solidFill>
                <a:srgbClr val="302BA9"/>
              </a:solidFill>
            </a:endParaRPr>
          </a:p>
        </p:txBody>
      </p:sp>
      <p:sp>
        <p:nvSpPr>
          <p:cNvPr id="391" name="Google Shape;391;p49"/>
          <p:cNvSpPr txBox="1"/>
          <p:nvPr/>
        </p:nvSpPr>
        <p:spPr>
          <a:xfrm>
            <a:off x="775075" y="1716600"/>
            <a:ext cx="34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2A9E1"/>
                </a:solidFill>
              </a:rPr>
              <a:t>GESTÃO </a:t>
            </a:r>
            <a:r>
              <a:rPr lang="pt-BR" sz="1000">
                <a:solidFill>
                  <a:srgbClr val="302BA9"/>
                </a:solidFill>
              </a:rPr>
              <a:t>•</a:t>
            </a:r>
            <a:r>
              <a:rPr lang="pt-BR" sz="1000">
                <a:solidFill>
                  <a:srgbClr val="02A9E1"/>
                </a:solidFill>
              </a:rPr>
              <a:t> FINANCEIRO </a:t>
            </a:r>
            <a:r>
              <a:rPr lang="pt-BR" sz="1000">
                <a:solidFill>
                  <a:srgbClr val="302BA9"/>
                </a:solidFill>
              </a:rPr>
              <a:t>•</a:t>
            </a:r>
            <a:r>
              <a:rPr lang="pt-BR" sz="1000">
                <a:solidFill>
                  <a:srgbClr val="02A9E1"/>
                </a:solidFill>
              </a:rPr>
              <a:t> TREINAMENTOS</a:t>
            </a:r>
            <a:endParaRPr sz="1000">
              <a:solidFill>
                <a:srgbClr val="02A9E1"/>
              </a:solidFill>
            </a:endParaRPr>
          </a:p>
        </p:txBody>
      </p:sp>
      <p:pic>
        <p:nvPicPr>
          <p:cNvPr id="392" name="Google Shape;392;p49" title="Group 19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6175" y="314575"/>
            <a:ext cx="3936299" cy="55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0" title="Faz Energy - Slide 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1" title="Faz Energy - Slide 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5769725" y="186650"/>
            <a:ext cx="304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02BA9"/>
                </a:solidFill>
              </a:rPr>
              <a:t>Capacidade Instalada</a:t>
            </a:r>
            <a:endParaRPr sz="1200">
              <a:solidFill>
                <a:srgbClr val="302BA9"/>
              </a:solidFill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1404700" y="752488"/>
            <a:ext cx="528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Até fevereiro de 2025, </a:t>
            </a:r>
            <a:r>
              <a:rPr b="1" lang="pt-BR">
                <a:solidFill>
                  <a:srgbClr val="302BA9"/>
                </a:solidFill>
              </a:rPr>
              <a:t>o Brasil atingiu aproximadamente 54 GW </a:t>
            </a:r>
            <a:r>
              <a:rPr lang="pt-BR">
                <a:solidFill>
                  <a:schemeClr val="dk2"/>
                </a:solidFill>
              </a:rPr>
              <a:t>de capacidade instalada em energia solar fotovoltaica, </a:t>
            </a:r>
            <a:r>
              <a:rPr b="1" lang="pt-BR">
                <a:solidFill>
                  <a:srgbClr val="FC790C"/>
                </a:solidFill>
              </a:rPr>
              <a:t>representando cerca de 21,9% da matriz elétrica</a:t>
            </a:r>
            <a:r>
              <a:rPr lang="pt-BR">
                <a:solidFill>
                  <a:schemeClr val="dk2"/>
                </a:solidFill>
              </a:rPr>
              <a:t> nacional.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1404700" y="1455863"/>
            <a:ext cx="30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</a:rPr>
              <a:t>Fonte: Wikipedia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3673988" y="1859425"/>
            <a:ext cx="406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Em 2024, a geração de energia solar no país cresceu </a:t>
            </a:r>
            <a:r>
              <a:rPr b="1" lang="pt-BR">
                <a:solidFill>
                  <a:srgbClr val="6ADA39"/>
                </a:solidFill>
              </a:rPr>
              <a:t>32,6% em relação a 2023</a:t>
            </a:r>
            <a:r>
              <a:rPr lang="pt-BR">
                <a:solidFill>
                  <a:schemeClr val="dk2"/>
                </a:solidFill>
              </a:rPr>
              <a:t>, produzindo 3.906 MWmed em fevereiro de 2024 contra 2.946 MWmed no mesmo mês de 2023.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5304089" y="2786145"/>
            <a:ext cx="239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</a:rPr>
              <a:t>Fonte: Portal Solar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1404725" y="3370350"/>
            <a:ext cx="540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O setor solar brasileiro atraiu </a:t>
            </a:r>
            <a:r>
              <a:rPr b="1" lang="pt-BR">
                <a:solidFill>
                  <a:srgbClr val="02A9E1"/>
                </a:solidFill>
              </a:rPr>
              <a:t>investimentos de aproximadamente R$ 54,9 bilhões em 2024</a:t>
            </a:r>
            <a:r>
              <a:rPr lang="pt-BR">
                <a:solidFill>
                  <a:schemeClr val="dk2"/>
                </a:solidFill>
              </a:rPr>
              <a:t>, com um acréscimo de mais de 14 GW em capacidade instalada no período.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404706" y="4084750"/>
            <a:ext cx="13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</a:rPr>
              <a:t>Fonte: Portal Solar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76" name="Google Shape;76;p16" title="solar hou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175" y="1522375"/>
            <a:ext cx="1720776" cy="17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2" title="Faz Energy - Slide 1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2" title="Untitled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875" y="1946500"/>
            <a:ext cx="1250500" cy="12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5769725" y="186650"/>
            <a:ext cx="304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02BA9"/>
                </a:solidFill>
              </a:rPr>
              <a:t>Oportunidades de Mercado</a:t>
            </a:r>
            <a:endParaRPr sz="1200">
              <a:solidFill>
                <a:srgbClr val="302BA9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1027388" y="995525"/>
            <a:ext cx="5280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O Brasil possui cerca de </a:t>
            </a:r>
            <a:r>
              <a:rPr b="1" lang="pt-BR" sz="1800">
                <a:solidFill>
                  <a:srgbClr val="302BA9"/>
                </a:solidFill>
              </a:rPr>
              <a:t>92,4 milhões de unidades consumidoras</a:t>
            </a:r>
            <a:r>
              <a:rPr lang="pt-BR" sz="1800">
                <a:solidFill>
                  <a:schemeClr val="dk2"/>
                </a:solidFill>
              </a:rPr>
              <a:t>, das quais </a:t>
            </a:r>
            <a:r>
              <a:rPr b="1" lang="pt-BR" sz="1800">
                <a:solidFill>
                  <a:srgbClr val="FC790C"/>
                </a:solidFill>
              </a:rPr>
              <a:t>apenas 2,8 milhões são instalações fotovoltaicas</a:t>
            </a:r>
            <a:r>
              <a:rPr lang="pt-BR" sz="1800">
                <a:solidFill>
                  <a:schemeClr val="dk2"/>
                </a:solidFill>
              </a:rPr>
              <a:t>, indicando um vasto potencial de expansão.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027388" y="2233050"/>
            <a:ext cx="127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</a:rPr>
              <a:t>Fonte: Sebrae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081099" y="2658850"/>
            <a:ext cx="5035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 expectativa é que o segmento de energia solar fotovoltaica no Brasil </a:t>
            </a:r>
            <a:r>
              <a:rPr b="1" lang="pt-BR" sz="1800">
                <a:solidFill>
                  <a:srgbClr val="02A9E1"/>
                </a:solidFill>
              </a:rPr>
              <a:t>cresça anualmente cerca de 23%</a:t>
            </a:r>
            <a:r>
              <a:rPr lang="pt-BR" sz="1800">
                <a:solidFill>
                  <a:schemeClr val="dk2"/>
                </a:solidFill>
              </a:rPr>
              <a:t>, alcançando 68 GW de capacidade instalada </a:t>
            </a:r>
            <a:r>
              <a:rPr b="1" lang="pt-BR" sz="1800">
                <a:solidFill>
                  <a:srgbClr val="6ADA39"/>
                </a:solidFill>
              </a:rPr>
              <a:t>nos próximos 5 anos</a:t>
            </a:r>
            <a:r>
              <a:rPr lang="pt-BR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072513" y="3861150"/>
            <a:ext cx="30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</a:rPr>
              <a:t>Fonte: ABSolar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86" name="Google Shape;86;p17" title="solar panel_3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82801" y="2516275"/>
            <a:ext cx="2098299" cy="209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 title="Faz Energy - Slide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 title="Avatar 1.png"/>
          <p:cNvPicPr preferRelativeResize="0"/>
          <p:nvPr/>
        </p:nvPicPr>
        <p:blipFill rotWithShape="1">
          <a:blip r:embed="rId4">
            <a:alphaModFix/>
          </a:blip>
          <a:srcRect b="22240" l="22240" r="22240" t="22240"/>
          <a:stretch/>
        </p:blipFill>
        <p:spPr>
          <a:xfrm>
            <a:off x="718050" y="784875"/>
            <a:ext cx="584499" cy="58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5769725" y="186650"/>
            <a:ext cx="304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02BA9"/>
                </a:solidFill>
              </a:rPr>
              <a:t>Crescimento do Mercado</a:t>
            </a:r>
            <a:endParaRPr sz="1200">
              <a:solidFill>
                <a:srgbClr val="302BA9"/>
              </a:solidFill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882788" y="940900"/>
            <a:ext cx="480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Em 2024, </a:t>
            </a:r>
            <a:r>
              <a:rPr b="1" lang="pt-BR" sz="1800">
                <a:solidFill>
                  <a:srgbClr val="02A9E1"/>
                </a:solidFill>
              </a:rPr>
              <a:t>os EUA instalaram 50 GW de capacidade solar</a:t>
            </a:r>
            <a:r>
              <a:rPr lang="pt-BR" sz="1800">
                <a:solidFill>
                  <a:schemeClr val="dk2"/>
                </a:solidFill>
              </a:rPr>
              <a:t>, representando </a:t>
            </a:r>
            <a:r>
              <a:rPr b="1" lang="pt-BR" sz="1800" u="sng">
                <a:solidFill>
                  <a:srgbClr val="FC790C"/>
                </a:solidFill>
              </a:rPr>
              <a:t>o maior acréscimo de capacidade</a:t>
            </a:r>
            <a:r>
              <a:rPr lang="pt-BR" sz="1800">
                <a:solidFill>
                  <a:schemeClr val="dk2"/>
                </a:solidFill>
              </a:rPr>
              <a:t> de qualquer fonte no país </a:t>
            </a:r>
            <a:r>
              <a:rPr b="1" lang="pt-BR" sz="1800">
                <a:solidFill>
                  <a:srgbClr val="302BA9"/>
                </a:solidFill>
              </a:rPr>
              <a:t>nas últimas duas décadas</a:t>
            </a:r>
            <a:r>
              <a:rPr lang="pt-BR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882788" y="2233900"/>
            <a:ext cx="30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</a:rPr>
              <a:t>Fonte: Portal Solar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3314874" y="2848100"/>
            <a:ext cx="4946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 energia solar registrou um </a:t>
            </a:r>
            <a:r>
              <a:rPr b="1" lang="pt-BR" sz="1800">
                <a:solidFill>
                  <a:srgbClr val="6ADA39"/>
                </a:solidFill>
              </a:rPr>
              <a:t>aumento de 27% em relação a 2023</a:t>
            </a:r>
            <a:r>
              <a:rPr lang="pt-BR" sz="1800">
                <a:solidFill>
                  <a:schemeClr val="dk2"/>
                </a:solidFill>
              </a:rPr>
              <a:t>, tornando-se a fonte de energia de crescimento mais rápido nos EUA.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5157388" y="3863900"/>
            <a:ext cx="30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</a:rPr>
              <a:t>Fonte: WSJ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02" name="Google Shape;102;p19" title="ecolamp_3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00" y="2754200"/>
            <a:ext cx="1836902" cy="183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 title="Faz Energy - Slide 1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title="Avatar 1.png"/>
          <p:cNvPicPr preferRelativeResize="0"/>
          <p:nvPr/>
        </p:nvPicPr>
        <p:blipFill rotWithShape="1">
          <a:blip r:embed="rId4">
            <a:alphaModFix/>
          </a:blip>
          <a:srcRect b="22240" l="22240" r="22240" t="22240"/>
          <a:stretch/>
        </p:blipFill>
        <p:spPr>
          <a:xfrm>
            <a:off x="718050" y="1352675"/>
            <a:ext cx="584499" cy="58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4572000" y="186650"/>
            <a:ext cx="4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02BA9"/>
                </a:solidFill>
              </a:rPr>
              <a:t>Crescimento Sustentável</a:t>
            </a:r>
            <a:endParaRPr sz="1200">
              <a:solidFill>
                <a:srgbClr val="302BA9"/>
              </a:solidFill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1077975" y="1111200"/>
            <a:ext cx="625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O Brasil projeta adicionar 13,2 GW de nova capacidade instalada em 2025, representando </a:t>
            </a:r>
            <a:r>
              <a:rPr b="1" lang="pt-BR" sz="1800">
                <a:solidFill>
                  <a:srgbClr val="302BA9"/>
                </a:solidFill>
              </a:rPr>
              <a:t>um crescimento de 25%</a:t>
            </a:r>
            <a:r>
              <a:rPr lang="pt-BR" sz="1800">
                <a:solidFill>
                  <a:schemeClr val="dk2"/>
                </a:solidFill>
              </a:rPr>
              <a:t> em relação à capacidade atual de 51,5 GW.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1077978" y="2091922"/>
            <a:ext cx="244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</a:rPr>
              <a:t>Fonte: ABS Solar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2785125" y="2770625"/>
            <a:ext cx="528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Este crescimento pode atrair </a:t>
            </a:r>
            <a:r>
              <a:rPr b="1" lang="pt-BR" sz="1800">
                <a:solidFill>
                  <a:srgbClr val="FC790C"/>
                </a:solidFill>
              </a:rPr>
              <a:t>investimentos estimados em R$ 39,4 bilhões</a:t>
            </a:r>
            <a:r>
              <a:rPr lang="pt-BR" sz="1800">
                <a:solidFill>
                  <a:schemeClr val="dk2"/>
                </a:solidFill>
              </a:rPr>
              <a:t>, impulsionando a economia e gerando oportunidades de negócio.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6867525" y="3693600"/>
            <a:ext cx="119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</a:rPr>
              <a:t>Fonte: Terra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18" name="Google Shape;118;p21" title="global warming_3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81350" y="2183035"/>
            <a:ext cx="2190976" cy="21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